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11E8B-607C-48D7-9C2E-E5B4CA6D86A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BCEC2-731B-4DCB-AC5D-40A5E4286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BCEC2-731B-4DCB-AC5D-40A5E428695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7829-2E0A-46BE-AE03-810DCB75169D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EBBA-6FA6-4576-940A-F29D70F1B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7829-2E0A-46BE-AE03-810DCB75169D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EBBA-6FA6-4576-940A-F29D70F1B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7829-2E0A-46BE-AE03-810DCB75169D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EBBA-6FA6-4576-940A-F29D70F1B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7829-2E0A-46BE-AE03-810DCB75169D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EBBA-6FA6-4576-940A-F29D70F1B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7829-2E0A-46BE-AE03-810DCB75169D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EBBA-6FA6-4576-940A-F29D70F1B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7829-2E0A-46BE-AE03-810DCB75169D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EBBA-6FA6-4576-940A-F29D70F1B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7829-2E0A-46BE-AE03-810DCB75169D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EBBA-6FA6-4576-940A-F29D70F1B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7829-2E0A-46BE-AE03-810DCB75169D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EBBA-6FA6-4576-940A-F29D70F1B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7829-2E0A-46BE-AE03-810DCB75169D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EBBA-6FA6-4576-940A-F29D70F1B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7829-2E0A-46BE-AE03-810DCB75169D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EBBA-6FA6-4576-940A-F29D70F1B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7829-2E0A-46BE-AE03-810DCB75169D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EBBA-6FA6-4576-940A-F29D70F1B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47829-2E0A-46BE-AE03-810DCB75169D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6EBBA-6FA6-4576-940A-F29D70F1B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biblioserver.usurt.ru/cgi-bin/irbis64r_13/cgiirbis_64.exe?LNG=&amp;Z21ID=&amp;I21DBN=KGT&amp;P21DBN=KGT&amp;S21STN=1&amp;S21REF=1&amp;S21FMT=fullwebr&amp;C21COM=S&amp;S21CNR=10&amp;S21P01=0&amp;S21P02=1&amp;S21P03=A=&amp;S21STR=%D0%92%D0%B8%D1%82%D1%82%D0%B5,%20%D0%A1.%20%D0%AE.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%D0%B4%D0%B5%D1%81%D1%81%D0%BA%D0%B0%D1%8F_%D0%B6%D0%B5%D0%BB%D0%B5%D0%B7%D0%BD%D0%B0%D1%8F_%D0%B4%D0%BE%D1%80%D0%BE%D0%B3%D0%B0" TargetMode="External"/><Relationship Id="rId2" Type="http://schemas.openxmlformats.org/officeDocument/2006/relationships/hyperlink" Target="https://ru.wikipedia.org/wiki/%D0%91%D0%BE%D0%B1%D1%80%D0%B8%D0%BD%D1%81%D0%BA%D0%B8%D0%B9,_%D0%90%D0%BB%D0%B5%D0%BA%D1%81%D0%B5%D0%B9_%D0%9F%D0%B0%D0%B2%D0%BB%D0%BE%D0%B2%D0%B8%D1%87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hyperlink" Target="https://ru.wikipedia.org/wiki/%D0%A7%D0%B8%D1%85%D0%B0%D1%87%D1%91%D0%B2,_%D0%9D%D0%B8%D0%BA%D0%BE%D0%BB%D0%B0%D0%B9_%D0%9C%D0%B0%D1%82%D0%B2%D0%B5%D0%B5%D0%B2%D0%B8%D1%87" TargetMode="External"/><Relationship Id="rId4" Type="http://schemas.openxmlformats.org/officeDocument/2006/relationships/hyperlink" Target="https://ru.wikipedia.org/wiki/%D0%A0%D1%83%D1%81%D1%81%D0%BA%D0%BE%D0%B5_%D0%BE%D0%B1%D1%89%D0%B5%D1%81%D1%82%D0%B2%D0%BE_%D0%BF%D0%B0%D1%80%D0%BE%D1%85%D0%BE%D0%B4%D1%81%D1%82%D0%B2%D0%B0_%D0%B8_%D1%82%D0%BE%D1%80%D0%B3%D0%BE%D0%B2%D0%BB%D0%B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ru.wikipedia.org/wiki/%D0%9F%D0%B8%D1%85%D0%BD%D0%BE,_%D0%94%D0%BC%D0%B8%D1%82%D1%80%D0%B8%D0%B9_%D0%98%D0%B2%D0%B0%D0%BD%D0%BE%D0%B2%D0%B8%D1%87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B%D0%B5%D0%BA%D1%81%D0%B0%D0%BD%D0%B4%D1%80_III" TargetMode="External"/><Relationship Id="rId7" Type="http://schemas.openxmlformats.org/officeDocument/2006/relationships/hyperlink" Target="https://ru.wikipedia.org/wiki/%D0%A2%D1%80%D0%B0%D0%BD%D1%81%D1%81%D0%B8%D0%B1%D0%B8%D1%80%D1%81%D0%BA%D0%B0%D1%8F_%D0%BC%D0%B0%D0%B3%D0%B8%D1%81%D1%82%D1%80%D0%B0%D0%BB%D1%8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9F%D0%BE%D0%B4%D1%81%D1%82%D0%B0%D0%BA%D0%B0%D0%BD%D0%BD%D0%B8%D0%BA" TargetMode="External"/><Relationship Id="rId5" Type="http://schemas.openxmlformats.org/officeDocument/2006/relationships/hyperlink" Target="https://ru.wikipedia.org/wiki/%D0%92%D0%B8%D1%82%D1%82%D0%B5,_%D0%A1%D0%B5%D1%80%D0%B3%D0%B5%D0%B9_%D0%AE%D0%BB%D1%8C%D0%B5%D0%B2%D0%B8%D1%87" TargetMode="External"/><Relationship Id="rId4" Type="http://schemas.openxmlformats.org/officeDocument/2006/relationships/hyperlink" Target="https://ru.wikipedia.org/wiki/%D0%9A%D1%80%D1%83%D1%88%D0%B5%D0%BD%D0%B8%D0%B5_%D1%86%D0%B0%D1%80%D1%81%D0%BA%D0%BE%D0%B3%D0%BE_%D0%BF%D0%BE%D0%B5%D0%B7%D0%B4%D0%B0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4%D0%B5%D0%BD%D0%B5%D0%B6%D0%BD%D0%B0%D1%8F_%D1%80%D0%B5%D1%84%D0%BE%D1%80%D0%BC%D0%B0_%D0%B2_%D0%A0%D0%BE%D1%81%D1%81%D0%B8%D0%B8_1895%E2%80%941897_%D0%B3%D0%BE%D0%B4%D0%BE%D0%B2" TargetMode="External"/><Relationship Id="rId13" Type="http://schemas.openxmlformats.org/officeDocument/2006/relationships/hyperlink" Target="https://ru.wikipedia.org/wiki/%D0%9F%D0%BE%D1%80%D1%82%D1%81%D0%BC%D1%83%D1%82%D1%81%D0%BA%D0%B8%D0%B9_%D0%BC%D0%B8%D1%80%D0%BD%D1%8B%D0%B9_%D0%B4%D0%BE%D0%B3%D0%BE%D0%B2%D0%BE%D1%80" TargetMode="External"/><Relationship Id="rId3" Type="http://schemas.openxmlformats.org/officeDocument/2006/relationships/hyperlink" Target="https://ru.wikipedia.org/wiki/%D0%93%D0%BE%D1%81%D1%83%D0%B4%D0%B0%D1%80%D1%81%D1%82%D0%B2%D0%B5%D0%BD%D0%BD%D0%B0%D1%8F_%D0%94%D1%83%D0%BC%D0%B0_%D0%A0%D0%BE%D1%81%D1%81%D0%B8%D0%B9%D1%81%D0%BA%D0%BE%D0%B9_%D0%B8%D0%BC%D0%BF%D0%B5%D1%80%D0%B8%D0%B8" TargetMode="External"/><Relationship Id="rId7" Type="http://schemas.openxmlformats.org/officeDocument/2006/relationships/hyperlink" Target="https://ru.wikipedia.org/wiki/%D0%9A%D0%B8%D1%82%D0%B0%D0%B9%D1%81%D0%BA%D0%BE-%D0%92%D0%BE%D1%81%D1%82%D0%BE%D1%87%D0%BD%D0%B0%D1%8F_%D0%B6%D0%B5%D0%BB%D0%B5%D0%B7%D0%BD%D0%B0%D1%8F_%D0%B4%D0%BE%D1%80%D0%BE%D0%B3%D0%B0" TargetMode="External"/><Relationship Id="rId12" Type="http://schemas.openxmlformats.org/officeDocument/2006/relationships/hyperlink" Target="https://ru.wikipedia.org/wiki/%D0%A1%D0%BE%D1%8E%D0%B7%D0%BD%D1%8B%D0%B9_%D0%B4%D0%BE%D0%B3%D0%BE%D0%B2%D0%BE%D1%80_%D0%BC%D0%B5%D0%B6%D0%B4%D1%83_%D0%A0%D0%BE%D1%81%D1%81%D0%B8%D0%B9%D1%81%D0%BA%D0%BE%D0%B9_%D0%B8%D0%BC%D0%BF%D0%B5%D1%80%D0%B8%D0%B5%D0%B9_%D0%B8_%D0%9A%D0%B8%D1%82%D0%B0%D0%B5%D0%BC_(1896)" TargetMode="External"/><Relationship Id="rId2" Type="http://schemas.openxmlformats.org/officeDocument/2006/relationships/hyperlink" Target="https://ru.wikipedia.org/wiki/%D0%9C%D0%B0%D0%BD%D0%B8%D1%84%D0%B5%D1%81%D1%82_17_%D0%BE%D0%BA%D1%82%D1%8F%D0%B1%D1%80%D1%8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A2%D1%80%D0%B0%D0%BD%D1%81%D1%81%D0%B8%D0%B1%D0%B8%D1%80%D1%81%D0%BA%D0%B0%D1%8F_%D0%BC%D0%B0%D0%B3%D0%B8%D1%81%D1%82%D1%80%D0%B0%D0%BB%D1%8C" TargetMode="External"/><Relationship Id="rId11" Type="http://schemas.openxmlformats.org/officeDocument/2006/relationships/hyperlink" Target="https://ru.wikipedia.org/wiki/%D0%92%D0%B8%D0%BD%D0%BD%D0%B0%D1%8F_%D0%BC%D0%BE%D0%BD%D0%BE%D0%BF%D0%BE%D0%BB%D0%B8%D1%8F" TargetMode="External"/><Relationship Id="rId5" Type="http://schemas.openxmlformats.org/officeDocument/2006/relationships/hyperlink" Target="https://ru.wikipedia.org/wiki/%D0%9E%D1%81%D0%BD%D0%BE%D0%B2%D0%BD%D1%8B%D0%B5_%D0%B3%D0%BE%D1%81%D1%83%D0%B4%D0%B0%D1%80%D1%81%D1%82%D0%B2%D0%B5%D0%BD%D0%BD%D1%8B%D0%B5_%D0%B7%D0%B0%D0%BA%D0%BE%D0%BD%D1%8B_%D0%A0%D0%BE%D1%81%D1%81%D0%B8%D0%B9%D1%81%D0%BA%D0%BE%D0%B9_%D0%B8%D0%BC%D0%BF%D0%B5%D1%80%D0%B8%D0%B8" TargetMode="External"/><Relationship Id="rId10" Type="http://schemas.openxmlformats.org/officeDocument/2006/relationships/hyperlink" Target="https://ru.wikipedia.org/wiki/%D0%A1%D1%82%D0%BE%D0%BB%D1%8B%D0%BF%D0%B8%D0%BD,_%D0%9F%D1%91%D1%82%D1%80_%D0%90%D1%80%D0%BA%D0%B0%D0%B4%D1%8C%D0%B5%D0%B2%D0%B8%D1%87" TargetMode="External"/><Relationship Id="rId4" Type="http://schemas.openxmlformats.org/officeDocument/2006/relationships/hyperlink" Target="https://ru.wikipedia.org/wiki/%D0%93%D0%BE%D1%81%D1%83%D0%B4%D0%B0%D1%80%D1%81%D1%82%D0%B2%D0%B5%D0%BD%D0%BD%D1%8B%D0%B9_%D1%81%D0%BE%D0%B2%D0%B5%D1%82_%D0%A0%D0%BE%D1%81%D1%81%D0%B8%D0%B9%D1%81%D0%BA%D0%BE%D0%B9_%D0%B8%D0%BC%D0%BF%D0%B5%D1%80%D0%B8%D0%B8" TargetMode="External"/><Relationship Id="rId9" Type="http://schemas.openxmlformats.org/officeDocument/2006/relationships/hyperlink" Target="https://ru.wikipedia.org/wiki/%D0%97%D0%BE%D0%BB%D0%BE%D1%82%D0%BE%D0%B9_%D1%80%D1%83%D0%B1%D0%BB%D1%8C" TargetMode="External"/><Relationship Id="rId1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biblioserver.usurt.ru/cgi-bin/irbis64r_13/cgiirbis_64.exe?LNG=&amp;Z21ID=&amp;I21DBN=KGT&amp;P21DBN=KGT&amp;S21STN=1&amp;S21REF=1&amp;S21FMT=fullwebr&amp;C21COM=S&amp;S21CNR=10&amp;S21P01=0&amp;S21P02=1&amp;S21P03=A=&amp;S21STR=%D0%9A%D1%80%D0%B5%D0%B9%D0%BD%D0%B8%D1%81,%20%D0%97.%20%D0%9B.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 новым годом!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6508" y="980728"/>
            <a:ext cx="8087939" cy="56166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</a:t>
            </a:r>
            <a:r>
              <a:rPr lang="ru-RU" dirty="0" err="1" smtClean="0"/>
              <a:t>ергей</a:t>
            </a:r>
            <a:r>
              <a:rPr lang="ru-RU" dirty="0" smtClean="0"/>
              <a:t> Юльевич Витте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29 июня 2019 г. - </a:t>
            </a:r>
            <a:r>
              <a:rPr lang="ru-RU" sz="2400" dirty="0" smtClean="0">
                <a:solidFill>
                  <a:srgbClr val="FF0000"/>
                </a:solidFill>
              </a:rPr>
              <a:t>170 лет  </a:t>
            </a:r>
            <a:r>
              <a:rPr lang="ru-RU" sz="2400" dirty="0" smtClean="0">
                <a:solidFill>
                  <a:schemeClr val="tx1"/>
                </a:solidFill>
              </a:rPr>
              <a:t>со дня рождения русского государственного деятеля С.Ю. Витте (1849 – 1915 гг.)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1800" dirty="0" smtClean="0"/>
              <a:t>Витте С.Ю. — выдающийся железнодорожник : монография / Д.Ю. Левин. — М. : ИНФРА-М, 2018. — 418 с. + Доп. материалы [Электронный ресурс; Режим доступа http://www.znanium.com]. — (Научная мысль).  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/>
              <a:t>Монография посвящена описанию деятельности Сергея Юльевича Витте, выдающегося государственного деятеля, реформатора и железнодорожника. С.Ю. Витте — автор первого Устава железных дорог, создатель теории тарифов, инициатор реформы строительства и эксплуатации железных дорог, инициатор и фактический руководитель строительства Великого Сибирского железнодорожного пути. Монография предназначена работникам железнодорожной отрасли, научным сотрудникам, слушателям курсов повышения квалификации и студентам вузов.</a:t>
            </a:r>
            <a:endParaRPr lang="ru-RU" dirty="0"/>
          </a:p>
        </p:txBody>
      </p:sp>
      <p:pic>
        <p:nvPicPr>
          <p:cNvPr id="7170" name="Picture 2" descr="C:\Documents and Settings\БажуковаОМ\Мои документы\Мои рисунки\90613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90719"/>
            <a:ext cx="2808312" cy="44090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000" b="1" dirty="0" smtClean="0">
                <a:hlinkClick r:id="rId2"/>
              </a:rPr>
              <a:t>Витте, С. Ю.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    Избранные воспоминания. 1849-1911г [] / С. Ю. </a:t>
            </a:r>
            <a:r>
              <a:rPr lang="ru-RU" sz="2000" b="1" dirty="0" smtClean="0"/>
              <a:t>Витте</a:t>
            </a:r>
            <a:r>
              <a:rPr lang="ru-RU" sz="2000" dirty="0" smtClean="0"/>
              <a:t>. - Москва : Мысль, 1991. - 708 с. : ил. - (в пер.) 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Издание 1991 года.  Мемуары принадлежат виднейшему государственному деятелю России конца XIX века - начала XX в. В бытность свою министром  путей сообщения, а затем финансов, председателем Комитета и Совета министров, граф Витте стал очевидцем и участником ряда крупных исторических событий, встречался со многими известными людьми: императорами Александром III и Николаем II, со Столыпиным, Дурново, Горемыкиным и др.</a:t>
            </a:r>
          </a:p>
          <a:p>
            <a:endParaRPr lang="ru-RU" b="1" dirty="0"/>
          </a:p>
        </p:txBody>
      </p:sp>
      <p:pic>
        <p:nvPicPr>
          <p:cNvPr id="8194" name="Picture 2" descr="C:\Documents and Settings\БажуковаОМ\Мои документы\Мои рисунки\35793387.208x20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645245"/>
            <a:ext cx="3456384" cy="460851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/>
              <a:t>Библиотека колледжа представляет выставку </a:t>
            </a:r>
            <a:r>
              <a:rPr lang="ru-RU" sz="2400" dirty="0" smtClean="0"/>
              <a:t>о жизни и деятельности С.Ю. Витте.  На последних слайдах представлены книги по истории железных дорог которые есть у нас в библиотеке.  В этих книгах вы также найдете информацию о деятельности С.Ю. Витте..  Приятного просмотра   и до встречи  в библиотеке….  </a:t>
            </a:r>
            <a:r>
              <a:rPr lang="ru-RU" sz="2400" dirty="0" smtClean="0"/>
              <a:t>  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пути..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1200" dirty="0" smtClean="0"/>
              <a:t>Вскоре после окончания университета посвятил себя  интересному и денежному железнодорожному делу. Министр путей сообщения граф </a:t>
            </a:r>
            <a:r>
              <a:rPr lang="ru-RU" sz="1200" dirty="0" smtClean="0">
                <a:hlinkClick r:id="rId2" tooltip="Бобринский, Алексей Павлович"/>
              </a:rPr>
              <a:t>А. П. </a:t>
            </a:r>
            <a:r>
              <a:rPr lang="ru-RU" sz="1200" dirty="0" err="1" smtClean="0">
                <a:hlinkClick r:id="rId2" tooltip="Бобринский, Алексей Павлович"/>
              </a:rPr>
              <a:t>Бобринский</a:t>
            </a:r>
            <a:r>
              <a:rPr lang="ru-RU" sz="1200" dirty="0" smtClean="0"/>
              <a:t>, знавший его отца, предложил Сергею работу в качестве специалиста по эксплуатации железных дорог и 1 мая 1870 года он начал свою службу в управлении </a:t>
            </a:r>
            <a:r>
              <a:rPr lang="ru-RU" sz="1200" dirty="0" smtClean="0">
                <a:hlinkClick r:id="rId3" tooltip="Одесская железная дорога"/>
              </a:rPr>
              <a:t>Одесской железной дороги</a:t>
            </a:r>
            <a:r>
              <a:rPr lang="ru-RU" sz="1200" dirty="0" smtClean="0"/>
              <a:t> с жалованьем 2400 руб. в год, что превышало тогдашнюю заработную плату университетского профессора (около 2000 руб. в год). </a:t>
            </a:r>
          </a:p>
          <a:p>
            <a:pPr algn="just"/>
            <a:r>
              <a:rPr lang="ru-RU" sz="1200" dirty="0" smtClean="0"/>
              <a:t>Сергей Витте в молодости</a:t>
            </a:r>
          </a:p>
          <a:p>
            <a:pPr algn="just"/>
            <a:r>
              <a:rPr lang="ru-RU" sz="1200" dirty="0" smtClean="0"/>
              <a:t>В течение полугода Витте стажировался на различных должностях службы эксплуатации. В «Воспоминаниях» Витте писал: «Так, я сидел в кассах станционных, грузовых и билетных, затем изучал должности помощника начальника станции и начальника станции, потом контролёра и ревизора движения; затем занимал должности на различных станциях, где преимущественно было грузовое движение, и на станциях, где было преимущественно пассажирское движение». </a:t>
            </a:r>
          </a:p>
          <a:p>
            <a:pPr algn="just"/>
            <a:r>
              <a:rPr lang="ru-RU" sz="1200" dirty="0" smtClean="0"/>
              <a:t>Во второй половине семидесятых годов XIX века Витте возглавил службу эксплуатации Одесской железной дороги. Он стал одним из ближайших сотрудников директора </a:t>
            </a:r>
            <a:r>
              <a:rPr lang="ru-RU" sz="1200" dirty="0" smtClean="0">
                <a:hlinkClick r:id="rId4" tooltip="Русское общество пароходства и торговли"/>
              </a:rPr>
              <a:t>Русского общества пароходства и торговли</a:t>
            </a:r>
            <a:r>
              <a:rPr lang="ru-RU" sz="1200" dirty="0" smtClean="0"/>
              <a:t> </a:t>
            </a:r>
            <a:r>
              <a:rPr lang="ru-RU" sz="1200" dirty="0" smtClean="0">
                <a:hlinkClick r:id="rId5" tooltip="Чихачёв, Николай Матвеевич"/>
              </a:rPr>
              <a:t>Н. М. Чихачёва</a:t>
            </a:r>
            <a:r>
              <a:rPr lang="ru-RU" sz="1200" dirty="0" smtClean="0"/>
              <a:t>, в ведении которого была и Одесская железная дорога. Уделял большое внимание развитию и техническому оснащению Одесского порта. </a:t>
            </a:r>
          </a:p>
          <a:p>
            <a:pPr algn="just"/>
            <a:endParaRPr lang="ru-RU" sz="1200" dirty="0"/>
          </a:p>
        </p:txBody>
      </p:sp>
      <p:pic>
        <p:nvPicPr>
          <p:cNvPr id="3074" name="Picture 2" descr="C:\Documents and Settings\БажуковаОМ\Мои документы\Мои рисунки\Sergei_Witt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2972" y="1700808"/>
            <a:ext cx="3471072" cy="446748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С.Ю. Витте – писатель и железнодорожник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139952" y="1628800"/>
            <a:ext cx="4546848" cy="449736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В 1883 году С. Ю. Витте на основе цикла статей, напечатанных им ранее в журнале «Инженер» в полемике с киевским профессором </a:t>
            </a:r>
            <a:r>
              <a:rPr lang="ru-RU" dirty="0" smtClean="0">
                <a:hlinkClick r:id="rId2" tooltip="Пихно, Дмитрий Иванович"/>
              </a:rPr>
              <a:t>Д. И. Пихно</a:t>
            </a:r>
            <a:r>
              <a:rPr lang="ru-RU" dirty="0" smtClean="0"/>
              <a:t>, опубликовал книгу «Принципы железнодорожных тарифов по перевозке грузов», которая принесла ему известность среди специалистов (2-е издание — 1884 год, 3-е, существенно расширенное — 1910 год). Витте полагал, что теория </a:t>
            </a:r>
            <a:r>
              <a:rPr lang="ru-RU" dirty="0" err="1" smtClean="0"/>
              <a:t>тарифообразования</a:t>
            </a:r>
            <a:r>
              <a:rPr lang="ru-RU" dirty="0" smtClean="0"/>
              <a:t> занимает центральное положение не только в экономике железных дорог, но и в экономике страны и, более того, — в жизнедеятельности общества в целом. По его мнению, при определении размеров провозной платы по железной дороге следует отталкиваться не от расходов транспортных предприятий, а от условий образования цен на перевозимые товары в пунктах отправления и назначения. Важнейшей частью книги стали сформулированные автором 23 принципа построения железнодорожных тарифов. От многих идей, высказанных в этой работе, Витте позднее отказался </a:t>
            </a:r>
            <a:endParaRPr lang="ru-RU" dirty="0"/>
          </a:p>
        </p:txBody>
      </p:sp>
      <p:pic>
        <p:nvPicPr>
          <p:cNvPr id="2050" name="Picture 2" descr="C:\Documents and Settings\БажуковаОМ\Мои документы\Мои рисунки\Обложка_книги_Витте_о_тарифах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894" y="1915242"/>
            <a:ext cx="2852018" cy="392437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Карьера…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400" dirty="0" smtClean="0"/>
              <a:t>В 1886 году Витте занял пост управляющего Обществом Юго-Западных железных дорог. Работая на должностях начальника эксплуатации и управляющего этой компании, добился роста эффективности и прибыльности. В частности, проводил передовую для того времени маркетинговую политику (реорганизовал тарифы, ввёл практику выдачи ссуд под хлебные грузы и т. д.). </a:t>
            </a:r>
          </a:p>
          <a:p>
            <a:pPr algn="just"/>
            <a:r>
              <a:rPr lang="ru-RU" sz="1400" dirty="0" smtClean="0"/>
              <a:t>В этот период познакомился с императором </a:t>
            </a:r>
            <a:r>
              <a:rPr lang="ru-RU" sz="1400" dirty="0" smtClean="0">
                <a:hlinkClick r:id="rId3" tooltip="Александр III"/>
              </a:rPr>
              <a:t>Александром III</a:t>
            </a:r>
            <a:r>
              <a:rPr lang="ru-RU" sz="1400" dirty="0" smtClean="0"/>
              <a:t>. По словам самого Витте, он на глазах императора вступил в конфликт с чиновниками железных дорог, доказывая, что нельзя использовать два мощных грузовых паровоза с целью разгона царского поезда до высоких скоростей, Александр III убедился в правоте С. Витте после </a:t>
            </a:r>
            <a:r>
              <a:rPr lang="ru-RU" sz="1400" dirty="0" smtClean="0">
                <a:hlinkClick r:id="rId4" tooltip="Крушение царского поезда"/>
              </a:rPr>
              <a:t>крушения царского поезда</a:t>
            </a:r>
            <a:r>
              <a:rPr lang="ru-RU" sz="1400" dirty="0" smtClean="0"/>
              <a:t> в 1888 году</a:t>
            </a:r>
            <a:r>
              <a:rPr lang="ru-RU" sz="1400" baseline="30000" dirty="0" smtClean="0">
                <a:hlinkClick r:id="rId5"/>
              </a:rPr>
              <a:t>[8]</a:t>
            </a:r>
            <a:r>
              <a:rPr lang="ru-RU" sz="1400" dirty="0" smtClean="0"/>
              <a:t>. </a:t>
            </a:r>
            <a:endParaRPr lang="ru-RU" sz="1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400" b="1" dirty="0" smtClean="0"/>
              <a:t>Министр путей сообщения</a:t>
            </a:r>
          </a:p>
          <a:p>
            <a:pPr algn="just"/>
            <a:r>
              <a:rPr lang="ru-RU" sz="1400" dirty="0" smtClean="0"/>
              <a:t>В феврале-августе 1892 года — министр путей сообщения. За этот срок сумел ликвидировать ставшие обычным явлением крупные скопления </a:t>
            </a:r>
            <a:r>
              <a:rPr lang="ru-RU" sz="1400" dirty="0" err="1" smtClean="0"/>
              <a:t>неперевезённых</a:t>
            </a:r>
            <a:r>
              <a:rPr lang="ru-RU" sz="1400" dirty="0" smtClean="0"/>
              <a:t> грузов. Провёл реформу железнодорожных тарифов. </a:t>
            </a:r>
          </a:p>
          <a:p>
            <a:pPr algn="just"/>
            <a:r>
              <a:rPr lang="ru-RU" sz="1400" dirty="0" smtClean="0"/>
              <a:t>В период деятельности Витте на железнодорожном транспорте (с 1889) в российских пассажирских поездах впервые появились </a:t>
            </a:r>
            <a:r>
              <a:rPr lang="ru-RU" sz="1400" dirty="0" smtClean="0">
                <a:hlinkClick r:id="rId6" tooltip="Подстаканник"/>
              </a:rPr>
              <a:t>подстаканники</a:t>
            </a:r>
            <a:r>
              <a:rPr lang="ru-RU" sz="1400" dirty="0" smtClean="0"/>
              <a:t> современной формы в металлическом окладе. Работники железной дороги, проводники и пассажиры по достоинству оценили преимущество новой посуды для чаепития: в качке двигающегося по рельсам состава подстаканники оказались куда устойчивей обычных стаканов и кружек</a:t>
            </a:r>
            <a:r>
              <a:rPr lang="ru-RU" sz="1400" baseline="30000" dirty="0" smtClean="0">
                <a:hlinkClick r:id="rId5"/>
              </a:rPr>
              <a:t>[9]</a:t>
            </a:r>
            <a:r>
              <a:rPr lang="ru-RU" sz="1400" dirty="0" smtClean="0"/>
              <a:t>. </a:t>
            </a:r>
          </a:p>
          <a:p>
            <a:pPr algn="just"/>
            <a:r>
              <a:rPr lang="ru-RU" sz="1400" b="1" dirty="0" smtClean="0"/>
              <a:t>Министр финансов</a:t>
            </a:r>
          </a:p>
          <a:p>
            <a:pPr algn="just"/>
            <a:r>
              <a:rPr lang="ru-RU" sz="1400" dirty="0" smtClean="0"/>
              <a:t>30 августа 1892 года Витте был назначен на пост министра финансов, каковой занимал в течение 11 лет. Вскоре после назначения поднял вопрос о форсировании строительства </a:t>
            </a:r>
            <a:r>
              <a:rPr lang="ru-RU" sz="1400" dirty="0" smtClean="0">
                <a:hlinkClick r:id="rId7" tooltip="Транссибирская магистраль"/>
              </a:rPr>
              <a:t>Транссибирской магистрали</a:t>
            </a:r>
            <a:r>
              <a:rPr lang="ru-RU" sz="1400" dirty="0" smtClean="0"/>
              <a:t> </a:t>
            </a:r>
            <a:endParaRPr lang="ru-RU" sz="1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Основные достижения: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200" b="1" dirty="0" smtClean="0"/>
              <a:t>Основные достижения</a:t>
            </a:r>
          </a:p>
          <a:p>
            <a:r>
              <a:rPr lang="ru-RU" sz="1200" dirty="0" smtClean="0">
                <a:hlinkClick r:id="rId2" tooltip="Манифест 17 октября"/>
              </a:rPr>
              <a:t>Манифест 17 октября</a:t>
            </a:r>
            <a:r>
              <a:rPr lang="ru-RU" sz="1200" dirty="0" smtClean="0"/>
              <a:t> 1905 года, обещавший гражданские свободы.</a:t>
            </a:r>
          </a:p>
          <a:p>
            <a:r>
              <a:rPr lang="ru-RU" sz="1200" dirty="0" smtClean="0"/>
              <a:t>При его активном участии проведены государственные реформы, включая создание </a:t>
            </a:r>
            <a:r>
              <a:rPr lang="ru-RU" sz="1200" dirty="0" smtClean="0">
                <a:hlinkClick r:id="rId3" tooltip="Государственная Дума Российской империи"/>
              </a:rPr>
              <a:t>Государственной Думы</a:t>
            </a:r>
            <a:r>
              <a:rPr lang="ru-RU" sz="1200" dirty="0" smtClean="0"/>
              <a:t>, преобразование </a:t>
            </a:r>
            <a:r>
              <a:rPr lang="ru-RU" sz="1200" dirty="0" smtClean="0">
                <a:hlinkClick r:id="rId4" tooltip="Государственный совет Российской империи"/>
              </a:rPr>
              <a:t>Государственного Совета</a:t>
            </a:r>
            <a:r>
              <a:rPr lang="ru-RU" sz="1200" dirty="0" smtClean="0"/>
              <a:t>, введение избирательного законодательства и редактирование </a:t>
            </a:r>
            <a:r>
              <a:rPr lang="ru-RU" sz="1200" dirty="0" smtClean="0">
                <a:hlinkClick r:id="rId5" tooltip="Основные государственные законы Российской империи"/>
              </a:rPr>
              <a:t>Основных государственных законов Российской империи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Активно содействовал сооружению </a:t>
            </a:r>
            <a:r>
              <a:rPr lang="ru-RU" sz="1200" dirty="0" smtClean="0">
                <a:hlinkClick r:id="rId6" tooltip="Транссибирская магистраль"/>
              </a:rPr>
              <a:t>Транссибирской магистрали</a:t>
            </a:r>
            <a:r>
              <a:rPr lang="ru-RU" sz="1200" dirty="0" smtClean="0"/>
              <a:t> и </a:t>
            </a:r>
            <a:r>
              <a:rPr lang="ru-RU" sz="1200" dirty="0" smtClean="0">
                <a:hlinkClick r:id="rId7" tooltip="Китайско-Восточная железная дорога"/>
              </a:rPr>
              <a:t>КВЖД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Провёл </a:t>
            </a:r>
            <a:r>
              <a:rPr lang="ru-RU" sz="1200" dirty="0" smtClean="0">
                <a:hlinkClick r:id="rId8" tooltip="Денежная реформа в России 1895—1897 годов"/>
              </a:rPr>
              <a:t>денежную реформу 1897 года</a:t>
            </a:r>
            <a:r>
              <a:rPr lang="ru-RU" sz="1200" dirty="0" smtClean="0"/>
              <a:t> по введению </a:t>
            </a:r>
            <a:r>
              <a:rPr lang="ru-RU" sz="1200" dirty="0" smtClean="0">
                <a:hlinkClick r:id="rId9" tooltip="Золотой рубль"/>
              </a:rPr>
              <a:t>золотого стандарта рубля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Разработал программу реформ, воплощённую в жизнь </a:t>
            </a:r>
            <a:r>
              <a:rPr lang="ru-RU" sz="1200" dirty="0" smtClean="0">
                <a:hlinkClick r:id="rId10" tooltip="Столыпин, Пётр Аркадьевич"/>
              </a:rPr>
              <a:t>П. А. Столыпиным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Был сторонником ускоренного развития промышленности и развития капитализма. Содействовал «первой российской индустриализации» 1890-х годов. Провёл реформу налогообложения промышленности.</a:t>
            </a:r>
          </a:p>
          <a:p>
            <a:r>
              <a:rPr lang="ru-RU" sz="1200" dirty="0" smtClean="0"/>
              <a:t>Содействовал введению государственной «</a:t>
            </a:r>
            <a:r>
              <a:rPr lang="ru-RU" sz="1200" dirty="0" smtClean="0">
                <a:hlinkClick r:id="rId11" tooltip="Винная монополия"/>
              </a:rPr>
              <a:t>винной монополии</a:t>
            </a:r>
            <a:r>
              <a:rPr lang="ru-RU" sz="1200" dirty="0" smtClean="0"/>
              <a:t>» на алкоголь.</a:t>
            </a:r>
          </a:p>
          <a:p>
            <a:r>
              <a:rPr lang="ru-RU" sz="1200" dirty="0" smtClean="0"/>
              <a:t>Заключил мирный договор с Японией, по которому половина острова Сахалин переходила к Японии, вторая же половина после поражения сохранилась за Россией.</a:t>
            </a:r>
          </a:p>
          <a:p>
            <a:r>
              <a:rPr lang="ru-RU" sz="1200" dirty="0" smtClean="0"/>
              <a:t>Проявил незаурядные дипломатические способности (</a:t>
            </a:r>
            <a:r>
              <a:rPr lang="ru-RU" sz="1200" dirty="0" smtClean="0">
                <a:hlinkClick r:id="rId12" tooltip="Союзный договор между Российской империей и Китаем (1896)"/>
              </a:rPr>
              <a:t>Союзный договор с Китаем</a:t>
            </a:r>
            <a:r>
              <a:rPr lang="ru-RU" sz="1200" dirty="0" smtClean="0"/>
              <a:t>, заключение </a:t>
            </a:r>
            <a:r>
              <a:rPr lang="ru-RU" sz="1200" dirty="0" err="1" smtClean="0">
                <a:hlinkClick r:id="rId13" tooltip="Портсмутский мирный договор"/>
              </a:rPr>
              <a:t>Портсмутского</a:t>
            </a:r>
            <a:r>
              <a:rPr lang="ru-RU" sz="1200" dirty="0" smtClean="0">
                <a:hlinkClick r:id="rId13" tooltip="Портсмутский мирный договор"/>
              </a:rPr>
              <a:t> мира</a:t>
            </a:r>
            <a:r>
              <a:rPr lang="ru-RU" sz="1200" dirty="0" smtClean="0"/>
              <a:t> с Японией, торговый договор с Германией).</a:t>
            </a:r>
            <a:endParaRPr lang="ru-RU" sz="1200" dirty="0"/>
          </a:p>
        </p:txBody>
      </p:sp>
      <p:pic>
        <p:nvPicPr>
          <p:cNvPr id="1026" name="Picture 2" descr="C:\Documents and Settings\БажуковаОМ\Мои документы\Мои рисунки\800px-Witte_by_Repi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" y="1795923"/>
            <a:ext cx="4038600" cy="413451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  </a:t>
            </a:r>
            <a:r>
              <a:rPr lang="ru-RU" sz="2000" b="1" dirty="0" smtClean="0"/>
              <a:t>Первопроходцы восточных магистралей</a:t>
            </a:r>
            <a:r>
              <a:rPr lang="ru-RU" sz="2000" dirty="0" smtClean="0"/>
              <a:t> России [Текст] / сост. В. Ф. Зуев. - Хабаровск : Частная коллекция, 2001. - 350 с. 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dirty="0" smtClean="0"/>
              <a:t>Эта </a:t>
            </a:r>
            <a:r>
              <a:rPr lang="ru-RU" sz="1600" b="1" dirty="0" smtClean="0"/>
              <a:t>книга</a:t>
            </a:r>
            <a:r>
              <a:rPr lang="ru-RU" sz="1600" dirty="0" smtClean="0"/>
              <a:t> </a:t>
            </a:r>
            <a:r>
              <a:rPr lang="ru-RU" sz="1600" b="1" dirty="0" smtClean="0"/>
              <a:t>о</a:t>
            </a:r>
            <a:r>
              <a:rPr lang="ru-RU" sz="1600" dirty="0" smtClean="0"/>
              <a:t> тех, кому довелось участвовать в изыскании, проектировании и прокладке Транссиба и железных </a:t>
            </a:r>
            <a:r>
              <a:rPr lang="ru-RU" sz="1600" dirty="0" smtClean="0"/>
              <a:t>дорог Дальнего Востока. Авторы рассказывают  о строительстве и вводе в эксплуатацию магистрали, о людях часто трагической судьбы, строителях Транссиба, БАМА. Издание иллюстрировано  редкими фотодокументами.</a:t>
            </a:r>
            <a:endParaRPr lang="ru-RU" sz="1600" dirty="0"/>
          </a:p>
        </p:txBody>
      </p:sp>
      <p:pic>
        <p:nvPicPr>
          <p:cNvPr id="4098" name="Picture 2" descr="C:\Documents and Settings\БажуковаОМ\Мои документы\Мои рисунки\gulag_1_38913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003" y="1600200"/>
            <a:ext cx="3546993" cy="452596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000" b="1" dirty="0" err="1" smtClean="0">
                <a:hlinkClick r:id="rId2"/>
              </a:rPr>
              <a:t>Крейнис</a:t>
            </a:r>
            <a:r>
              <a:rPr lang="ru-RU" sz="2000" b="1" dirty="0" smtClean="0">
                <a:hlinkClick r:id="rId2"/>
              </a:rPr>
              <a:t>, З. Л.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    Очерки истории железных дорог. Два столетия [] / З.Л. </a:t>
            </a:r>
            <a:r>
              <a:rPr lang="ru-RU" sz="2000" b="1" dirty="0" err="1" smtClean="0"/>
              <a:t>Крейнис</a:t>
            </a:r>
            <a:r>
              <a:rPr lang="ru-RU" sz="2000" dirty="0" smtClean="0"/>
              <a:t>. - Москва : ГОУ "Учебно-методический центр по образованию на железнодорожном транспорте", 2007. - 335 с. : ил. - (в пер.)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В 2005 году железным дорогам официально исполнилось 180 лет. Этому событию и посвящена книга, в которой предпринята попытка в форме небольших очерков показать отдельные стороны сложного процесса становления и развития железных дорог, эволюции технических средств и технологий, подчеркнуть роль и значение железных дорог в жизни общества, напомнить некоторые незаслуженно забытые имена, рассказать о забавных и трагических эпизодах этих двухсот "железнодорожных" лет.</a:t>
            </a:r>
            <a:endParaRPr lang="ru-RU" dirty="0"/>
          </a:p>
        </p:txBody>
      </p:sp>
      <p:pic>
        <p:nvPicPr>
          <p:cNvPr id="5122" name="Picture 2" descr="C:\Documents and Settings\БажуковаОМ\Мои документы\Мои рисунки\5997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6050" y="1619066"/>
            <a:ext cx="3121894" cy="440222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1600" b="1" dirty="0" smtClean="0"/>
              <a:t>История организации и</a:t>
            </a:r>
            <a:r>
              <a:rPr lang="ru-RU" sz="1600" dirty="0" smtClean="0"/>
              <a:t> управления железнодорожным транспортом России. Факты, события, люди. К 200-летию транспортного ведомства и образования на транспорте России [] / Ред. А.А. </a:t>
            </a:r>
            <a:r>
              <a:rPr lang="ru-RU" sz="1600" b="1" dirty="0" smtClean="0"/>
              <a:t>Тимошин</a:t>
            </a:r>
            <a:r>
              <a:rPr lang="ru-RU" sz="1600" dirty="0" smtClean="0"/>
              <a:t>. - Москва : ГОУ "Учебно-методический центр по образованию на железнодорожном транспорте", 2009. - 466 с. : ил. - (в пер.)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200" dirty="0" smtClean="0"/>
              <a:t>В издании, подготовленном к юбилейной дате — 200-летию транспортного ведомства России, представлен обзор важнейших этапов и событий, связанных с созданием, становлением, развитием железнодорожных путей сообщения России, их органов управления и профессионального образования с 1809 по 2009 гг. Представлен исторический материал о строительстве железных дорог, разработке новых образцов подвижного состава и других технических средств для реализации перевозочного процесса. Показано становление, развитие, современное состояние органов управления железнодорожным транспортом и системы подготовки специалистов с высшим и средним профессиональным образованием. Дана информация о жизни и деятельности руководителей отрасли, многих ученых и инженеров путей сообщения, внесших заметный вклад в создание одной из крупнейших железнодорожных держав современности. Книга прекрасно иллюстрирована, содержит уникальные фотоматериалы, некоторые из них публикуются впервые. Издание адресовано всем работникам железнодорожного транспорта и будет интересно широкому кругу читателей, интересующихся историей российских железных дорог.</a:t>
            </a:r>
          </a:p>
          <a:p>
            <a:endParaRPr lang="ru-RU" sz="1200" dirty="0"/>
          </a:p>
        </p:txBody>
      </p:sp>
      <p:pic>
        <p:nvPicPr>
          <p:cNvPr id="6146" name="Picture 2" descr="C:\Documents and Settings\БажуковаОМ\Мои документы\Мои рисунки\3583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238" y="1600200"/>
            <a:ext cx="3596524" cy="452596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671</TotalTime>
  <Words>753</Words>
  <Application>Microsoft Office PowerPoint</Application>
  <PresentationFormat>Экран (4:3)</PresentationFormat>
  <Paragraphs>40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Cергей Юльевич Витте</vt:lpstr>
      <vt:lpstr>Слайд 2</vt:lpstr>
      <vt:lpstr>Начало пути..</vt:lpstr>
      <vt:lpstr>С.Ю. Витте – писатель и железнодорожник</vt:lpstr>
      <vt:lpstr>Карьера…</vt:lpstr>
      <vt:lpstr>Основные достижения:</vt:lpstr>
      <vt:lpstr>  Первопроходцы восточных магистралей России [Текст] / сост. В. Ф. Зуев. - Хабаровск : Частная коллекция, 2001. - 350 с. </vt:lpstr>
      <vt:lpstr>Крейнис, З. Л.      Очерки истории железных дорог. Два столетия [] / З.Л. Крейнис. - Москва : ГОУ "Учебно-методический центр по образованию на железнодорожном транспорте", 2007. - 335 с. : ил. - (в пер.)</vt:lpstr>
      <vt:lpstr>История организации и управления железнодорожным транспортом России. Факты, события, люди. К 200-летию транспортного ведомства и образования на транспорте России [] / Ред. А.А. Тимошин. - Москва : ГОУ "Учебно-методический центр по образованию на железнодорожном транспорте", 2009. - 466 с. : ил. - (в пер.)</vt:lpstr>
      <vt:lpstr>Витте С.Ю. — выдающийся железнодорожник : монография / Д.Ю. Левин. — М. : ИНФРА-М, 2018. — 418 с. + Доп. материалы [Электронный ресурс; Режим доступа http://www.znanium.com]. — (Научная мысль).  </vt:lpstr>
      <vt:lpstr>Витте, С. Ю.      Избранные воспоминания. 1849-1911г [] / С. Ю. Витте. - Москва : Мысль, 1991. - 708 с. : ил. - (в пер.)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Cергей Юльевич Витте</dc:title>
  <dc:creator>БажуковаОМ</dc:creator>
  <cp:lastModifiedBy>БажуковаОМ</cp:lastModifiedBy>
  <cp:revision>67</cp:revision>
  <dcterms:created xsi:type="dcterms:W3CDTF">2019-05-21T06:24:22Z</dcterms:created>
  <dcterms:modified xsi:type="dcterms:W3CDTF">2019-05-22T10:49:17Z</dcterms:modified>
</cp:coreProperties>
</file>